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78" r:id="rId3"/>
    <p:sldId id="279" r:id="rId4"/>
    <p:sldId id="257" r:id="rId5"/>
    <p:sldId id="275" r:id="rId6"/>
    <p:sldId id="276" r:id="rId7"/>
    <p:sldId id="277" r:id="rId8"/>
    <p:sldId id="264" r:id="rId9"/>
    <p:sldId id="258" r:id="rId10"/>
    <p:sldId id="261" r:id="rId11"/>
    <p:sldId id="265" r:id="rId12"/>
    <p:sldId id="259" r:id="rId13"/>
    <p:sldId id="262" r:id="rId14"/>
    <p:sldId id="266" r:id="rId15"/>
    <p:sldId id="260" r:id="rId16"/>
    <p:sldId id="263" r:id="rId17"/>
    <p:sldId id="268" r:id="rId18"/>
    <p:sldId id="267" r:id="rId19"/>
    <p:sldId id="269" r:id="rId20"/>
    <p:sldId id="274" r:id="rId21"/>
    <p:sldId id="270" r:id="rId22"/>
    <p:sldId id="271" r:id="rId23"/>
    <p:sldId id="272" r:id="rId24"/>
    <p:sldId id="273" r:id="rId25"/>
  </p:sldIdLst>
  <p:sldSz cx="9144000" cy="6858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36" autoAdjust="0"/>
    <p:restoredTop sz="94660"/>
  </p:normalViewPr>
  <p:slideViewPr>
    <p:cSldViewPr>
      <p:cViewPr>
        <p:scale>
          <a:sx n="60" d="100"/>
          <a:sy n="60" d="100"/>
        </p:scale>
        <p:origin x="-1248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10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C6CDD7F8-EC92-4111-9D41-825BD0E045AE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10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20F0F47E-4F52-44CD-8332-7971FADF3B3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10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D027C394-C47E-4C15-8C7B-7EA6364E25AB}" type="datetimeFigureOut">
              <a:rPr lang="en-US" smtClean="0"/>
              <a:pPr/>
              <a:t>1/9/2011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703263"/>
            <a:ext cx="4686300" cy="3514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46" tIns="47023" rIns="94046" bIns="4702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660" y="4451985"/>
            <a:ext cx="5669280" cy="4217670"/>
          </a:xfrm>
          <a:prstGeom prst="rect">
            <a:avLst/>
          </a:prstGeom>
        </p:spPr>
        <p:txBody>
          <a:bodyPr vert="horz" lIns="94046" tIns="47023" rIns="94046" bIns="470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10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3C7FBE37-20F6-4AD0-83E5-926E87ACDE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FBE37-20F6-4AD0-83E5-926E87ACDEC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FBE37-20F6-4AD0-83E5-926E87ACDECB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833196B-63E0-4211-8467-E3406B529BD2}" type="datetimeFigureOut">
              <a:rPr lang="en-US" smtClean="0"/>
              <a:pPr/>
              <a:t>1/9/2011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FB12CD0-A8A0-4B5F-A545-D0C2EDE102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3196B-63E0-4211-8467-E3406B529BD2}" type="datetimeFigureOut">
              <a:rPr lang="en-US" smtClean="0"/>
              <a:pPr/>
              <a:t>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12CD0-A8A0-4B5F-A545-D0C2EDE102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3196B-63E0-4211-8467-E3406B529BD2}" type="datetimeFigureOut">
              <a:rPr lang="en-US" smtClean="0"/>
              <a:pPr/>
              <a:t>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12CD0-A8A0-4B5F-A545-D0C2EDE102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833196B-63E0-4211-8467-E3406B529BD2}" type="datetimeFigureOut">
              <a:rPr lang="en-US" smtClean="0"/>
              <a:pPr/>
              <a:t>1/9/2011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FB12CD0-A8A0-4B5F-A545-D0C2EDE1027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833196B-63E0-4211-8467-E3406B529BD2}" type="datetimeFigureOut">
              <a:rPr lang="en-US" smtClean="0"/>
              <a:pPr/>
              <a:t>1/9/2011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FB12CD0-A8A0-4B5F-A545-D0C2EDE102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3196B-63E0-4211-8467-E3406B529BD2}" type="datetimeFigureOut">
              <a:rPr lang="en-US" smtClean="0"/>
              <a:pPr/>
              <a:t>1/9/2011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12CD0-A8A0-4B5F-A545-D0C2EDE1027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3196B-63E0-4211-8467-E3406B529BD2}" type="datetimeFigureOut">
              <a:rPr lang="en-US" smtClean="0"/>
              <a:pPr/>
              <a:t>1/9/2011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12CD0-A8A0-4B5F-A545-D0C2EDE1027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833196B-63E0-4211-8467-E3406B529BD2}" type="datetimeFigureOut">
              <a:rPr lang="en-US" smtClean="0"/>
              <a:pPr/>
              <a:t>1/9/2011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FB12CD0-A8A0-4B5F-A545-D0C2EDE1027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3196B-63E0-4211-8467-E3406B529BD2}" type="datetimeFigureOut">
              <a:rPr lang="en-US" smtClean="0"/>
              <a:pPr/>
              <a:t>1/9/2011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12CD0-A8A0-4B5F-A545-D0C2EDE102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833196B-63E0-4211-8467-E3406B529BD2}" type="datetimeFigureOut">
              <a:rPr lang="en-US" smtClean="0"/>
              <a:pPr/>
              <a:t>1/9/2011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FB12CD0-A8A0-4B5F-A545-D0C2EDE1027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833196B-63E0-4211-8467-E3406B529BD2}" type="datetimeFigureOut">
              <a:rPr lang="en-US" smtClean="0"/>
              <a:pPr/>
              <a:t>1/9/2011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FB12CD0-A8A0-4B5F-A545-D0C2EDE1027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833196B-63E0-4211-8467-E3406B529BD2}" type="datetimeFigureOut">
              <a:rPr lang="en-US" smtClean="0"/>
              <a:pPr/>
              <a:t>1/9/2011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FB12CD0-A8A0-4B5F-A545-D0C2EDE102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8/81/WegmansBROWNnameonly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0"/>
            <a:ext cx="6172200" cy="12085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The Grocery Store and You: Is Your Food Healthy?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1219200"/>
            <a:ext cx="6172200" cy="13716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By Ricky Benner and Stefanie Richman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large_wegmans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066800" y="152400"/>
            <a:ext cx="6943725" cy="12604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en-US" sz="4000" b="1" kern="10" spc="0" dirty="0" smtClean="0">
                <a:ln w="9525">
                  <a:solidFill>
                    <a:srgbClr val="4F81BD"/>
                  </a:solidFill>
                  <a:round/>
                  <a:headEnd/>
                  <a:tailEnd/>
                </a:ln>
                <a:solidFill>
                  <a:sysClr val="windowText" lastClr="000000"/>
                </a:solidFill>
                <a:effectLst/>
                <a:latin typeface="Comic Sans MS"/>
              </a:rPr>
              <a:t>Wegmans and You: Is Your Food Healthy?</a:t>
            </a:r>
            <a:endParaRPr lang="en-US" sz="4000" b="1" kern="10" spc="0" dirty="0">
              <a:ln w="9525">
                <a:solidFill>
                  <a:srgbClr val="4F81BD"/>
                </a:solidFill>
                <a:round/>
                <a:headEnd/>
                <a:tailEnd/>
              </a:ln>
              <a:solidFill>
                <a:sysClr val="windowText" lastClr="000000"/>
              </a:solidFill>
              <a:effectLst/>
              <a:latin typeface="Comic Sans MS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667000" y="1295400"/>
            <a:ext cx="385874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By Stefanie Richman and Ricky Benner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Sample t-test: Fat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conditions met, Student’s t distribution, 1 Sample t-test</a:t>
            </a:r>
          </a:p>
          <a:p>
            <a:r>
              <a:rPr lang="en-US" dirty="0" smtClean="0"/>
              <a:t>Mechanics: </a:t>
            </a:r>
          </a:p>
          <a:p>
            <a:pPr lvl="1"/>
            <a:r>
              <a:rPr lang="en-US" dirty="0" smtClean="0"/>
              <a:t>t =            = </a:t>
            </a:r>
            <a:r>
              <a:rPr lang="en-US" u="sng" dirty="0" smtClean="0"/>
              <a:t>3.95012 – 4.0393 </a:t>
            </a:r>
            <a:r>
              <a:rPr lang="en-US" dirty="0" smtClean="0"/>
              <a:t>= -0.198</a:t>
            </a:r>
            <a:endParaRPr lang="en-US" u="sng" dirty="0" smtClean="0"/>
          </a:p>
          <a:p>
            <a:pPr lvl="1">
              <a:buNone/>
            </a:pPr>
            <a:r>
              <a:rPr lang="en-US" dirty="0" smtClean="0"/>
              <a:t>                              0.450481</a:t>
            </a:r>
          </a:p>
          <a:p>
            <a:pPr lvl="1"/>
            <a:r>
              <a:rPr lang="en-US" dirty="0" smtClean="0"/>
              <a:t>P (t &lt; -0.198│df = 101) = 0.42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k</a:t>
            </a:r>
          </a:p>
          <a:p>
            <a:r>
              <a:rPr lang="en-US" dirty="0" smtClean="0"/>
              <a:t>Conclusions:</a:t>
            </a:r>
          </a:p>
          <a:p>
            <a:pPr lvl="1"/>
            <a:r>
              <a:rPr lang="en-US" dirty="0" smtClean="0"/>
              <a:t>We fail to reject the Ho because p-value of 0.42 is greater than the alpha equal to 0.05.</a:t>
            </a:r>
          </a:p>
          <a:p>
            <a:pPr lvl="1"/>
            <a:r>
              <a:rPr lang="en-US" dirty="0" smtClean="0"/>
              <a:t>We have sufficient evidence that the true average fat content in Wegmans food items per serving is equal to 4.0393 fat grams.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2667000"/>
            <a:ext cx="704850" cy="828675"/>
          </a:xfrm>
          <a:prstGeom prst="rect">
            <a:avLst/>
          </a:prstGeom>
          <a:noFill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3810000"/>
            <a:ext cx="828675" cy="342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Sodium (mg) </a:t>
            </a:r>
            <a:r>
              <a:rPr lang="en-US" dirty="0" smtClean="0"/>
              <a:t>Per Serving Vs</a:t>
            </a:r>
            <a:r>
              <a:rPr lang="en-US" dirty="0" smtClean="0"/>
              <a:t>. Frequency in Sample Histogram   </a:t>
            </a:r>
            <a:endParaRPr lang="en-US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8600" y="1676400"/>
            <a:ext cx="3886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Right skewed</a:t>
            </a:r>
          </a:p>
          <a:p>
            <a:r>
              <a:rPr lang="en-US" dirty="0" err="1" smtClean="0"/>
              <a:t>Unimodal</a:t>
            </a:r>
            <a:endParaRPr lang="en-US" dirty="0" smtClean="0"/>
          </a:p>
          <a:p>
            <a:r>
              <a:rPr lang="en-US" dirty="0" smtClean="0"/>
              <a:t>Mean is 149.199 </a:t>
            </a:r>
            <a:r>
              <a:rPr lang="en-US" dirty="0" smtClean="0"/>
              <a:t>milligrams, which is a low sodium content</a:t>
            </a:r>
            <a:endParaRPr lang="en-US" dirty="0" smtClean="0"/>
          </a:p>
          <a:p>
            <a:r>
              <a:rPr lang="en-US" dirty="0" smtClean="0"/>
              <a:t>Range is from 0 to 800 </a:t>
            </a:r>
            <a:r>
              <a:rPr lang="en-US" dirty="0" smtClean="0"/>
              <a:t>milligrams, which means some items have a low sodium content and some have a high sodium content</a:t>
            </a:r>
            <a:endParaRPr lang="en-US" dirty="0" smtClean="0"/>
          </a:p>
          <a:p>
            <a:r>
              <a:rPr lang="en-US" dirty="0" smtClean="0"/>
              <a:t>A lot of items we sampled have between 0 and 200 milligrams of sodium in them, which means the items have a low sodium content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Sample t-test : Sodium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Hypothesis:</a:t>
            </a:r>
          </a:p>
          <a:p>
            <a:pPr lvl="1"/>
            <a:r>
              <a:rPr lang="en-US" dirty="0" smtClean="0"/>
              <a:t>Ho: µ = 142.9303 (milligrams of sodium)</a:t>
            </a:r>
          </a:p>
          <a:p>
            <a:pPr lvl="1"/>
            <a:r>
              <a:rPr lang="en-US" dirty="0" smtClean="0"/>
              <a:t>Ha: µ &lt; 142.9303 (milligrams of sodium)</a:t>
            </a:r>
          </a:p>
          <a:p>
            <a:r>
              <a:rPr lang="en-US" dirty="0" smtClean="0"/>
              <a:t>Conditions: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Randomization  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Population ≥ 10n 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Normal population or n ≥ 30  	</a:t>
            </a:r>
          </a:p>
          <a:p>
            <a:pPr marL="1097280" lvl="2" indent="-457200"/>
            <a:r>
              <a:rPr lang="en-US" dirty="0" smtClean="0"/>
              <a:t>Checked:</a:t>
            </a:r>
          </a:p>
          <a:p>
            <a:pPr marL="1371600" lvl="3" indent="-457200">
              <a:buFont typeface="+mj-lt"/>
              <a:buAutoNum type="arabicPeriod"/>
            </a:pPr>
            <a:r>
              <a:rPr lang="en-US" dirty="0" smtClean="0"/>
              <a:t>Sample is representative of population </a:t>
            </a:r>
          </a:p>
          <a:p>
            <a:pPr marL="1371600" lvl="3" indent="-457200">
              <a:buFont typeface="+mj-lt"/>
              <a:buAutoNum type="arabicPeriod"/>
            </a:pPr>
            <a:r>
              <a:rPr lang="en-US" dirty="0" smtClean="0"/>
              <a:t>n = 102 102 X 10 = 1020 There are more than 1,020 food items in Wegmans</a:t>
            </a:r>
          </a:p>
          <a:p>
            <a:pPr marL="1371600" lvl="3" indent="-457200">
              <a:buFont typeface="+mj-lt"/>
              <a:buAutoNum type="arabicPeriod"/>
            </a:pPr>
            <a:r>
              <a:rPr lang="en-US" dirty="0" smtClean="0"/>
              <a:t>n = 102 ≥ 30</a:t>
            </a:r>
          </a:p>
          <a:p>
            <a:endParaRPr lang="en-US" dirty="0"/>
          </a:p>
        </p:txBody>
      </p:sp>
      <p:pic>
        <p:nvPicPr>
          <p:cNvPr id="4" name="Picture 3" descr="C:\Users\Craig\AppData\Local\Microsoft\Windows\Temporary Internet Files\Content.IE5\4VNEX908\MC900432530[1]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5715000"/>
            <a:ext cx="381000" cy="22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Craig\AppData\Local\Microsoft\Windows\Temporary Internet Files\Content.IE5\4VNEX908\MC900432530[1]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5410200"/>
            <a:ext cx="381000" cy="22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Craig\AppData\Local\Microsoft\Windows\Temporary Internet Files\Content.IE5\4VNEX908\MC900432530[1]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724400"/>
            <a:ext cx="381000" cy="22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Sample t-test: Sodium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conditions met, Student’s t distribution, 1 Sample t-test</a:t>
            </a:r>
          </a:p>
          <a:p>
            <a:r>
              <a:rPr lang="en-US" dirty="0" smtClean="0"/>
              <a:t>Mechanics: </a:t>
            </a:r>
          </a:p>
          <a:p>
            <a:pPr lvl="1"/>
            <a:r>
              <a:rPr lang="en-US" dirty="0" smtClean="0"/>
              <a:t>t =            = </a:t>
            </a:r>
            <a:r>
              <a:rPr lang="en-US" u="sng" dirty="0" smtClean="0"/>
              <a:t>149.199 – 142.93</a:t>
            </a:r>
            <a:r>
              <a:rPr lang="en-US" dirty="0" smtClean="0"/>
              <a:t> = 0.3458</a:t>
            </a:r>
            <a:endParaRPr lang="en-US" u="sng" dirty="0" smtClean="0"/>
          </a:p>
          <a:p>
            <a:pPr lvl="1">
              <a:buNone/>
            </a:pPr>
            <a:r>
              <a:rPr lang="en-US" dirty="0" smtClean="0"/>
              <a:t>                              18.1278</a:t>
            </a:r>
          </a:p>
          <a:p>
            <a:pPr lvl="1"/>
            <a:r>
              <a:rPr lang="en-US" dirty="0" smtClean="0"/>
              <a:t>P (t &lt; 0.3458│df = 101) = 0.63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k</a:t>
            </a:r>
          </a:p>
          <a:p>
            <a:r>
              <a:rPr lang="en-US" dirty="0" smtClean="0"/>
              <a:t>Conclusions:</a:t>
            </a:r>
          </a:p>
          <a:p>
            <a:pPr lvl="1"/>
            <a:r>
              <a:rPr lang="en-US" dirty="0" smtClean="0"/>
              <a:t>We fail to reject the Ho because p-value of 0.63 is greater than alpha equal to 0.05.</a:t>
            </a:r>
          </a:p>
          <a:p>
            <a:pPr lvl="1"/>
            <a:r>
              <a:rPr lang="en-US" dirty="0" smtClean="0"/>
              <a:t>We have sufficient evidence that the true average sodium content in Wegmans food items per serving is equal to 142.9303 milligrams.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2667000"/>
            <a:ext cx="704850" cy="828675"/>
          </a:xfrm>
          <a:prstGeom prst="rect">
            <a:avLst/>
          </a:prstGeom>
          <a:noFill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3810000"/>
            <a:ext cx="828675" cy="342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Vitamin A </a:t>
            </a:r>
            <a:r>
              <a:rPr lang="en-US" dirty="0" smtClean="0"/>
              <a:t>(International units) Per Serving </a:t>
            </a:r>
            <a:r>
              <a:rPr lang="en-US" dirty="0" smtClean="0"/>
              <a:t>Vs. Frequency of  Vitamin A in Sample Histogram</a:t>
            </a:r>
            <a:endParaRPr lang="en-US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8600" y="1676400"/>
            <a:ext cx="3886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Right skewed</a:t>
            </a:r>
          </a:p>
          <a:p>
            <a:r>
              <a:rPr lang="en-US" dirty="0" err="1" smtClean="0"/>
              <a:t>Unimodal</a:t>
            </a:r>
            <a:endParaRPr lang="en-US" dirty="0" smtClean="0"/>
          </a:p>
          <a:p>
            <a:r>
              <a:rPr lang="en-US" dirty="0" smtClean="0"/>
              <a:t>Mean is 3.53922 </a:t>
            </a:r>
            <a:r>
              <a:rPr lang="en-US" dirty="0" smtClean="0"/>
              <a:t>international units, which is low Vitamin A content</a:t>
            </a:r>
            <a:endParaRPr lang="en-US" dirty="0" smtClean="0"/>
          </a:p>
          <a:p>
            <a:r>
              <a:rPr lang="en-US" dirty="0" smtClean="0"/>
              <a:t>Range is from 0 to 120 </a:t>
            </a:r>
            <a:r>
              <a:rPr lang="en-US" dirty="0" smtClean="0"/>
              <a:t>international units, which means some items have a low Vitamin A content and some have a high Vitamin A content</a:t>
            </a:r>
          </a:p>
          <a:p>
            <a:r>
              <a:rPr lang="en-US" dirty="0" smtClean="0"/>
              <a:t>There are possible outliers at 40-50, 80-90, and </a:t>
            </a:r>
            <a:r>
              <a:rPr lang="en-US" dirty="0" smtClean="0"/>
              <a:t>110-120 international units</a:t>
            </a:r>
            <a:endParaRPr lang="en-US" dirty="0" smtClean="0"/>
          </a:p>
          <a:p>
            <a:r>
              <a:rPr lang="en-US" dirty="0" smtClean="0"/>
              <a:t>A lot of items we sampled have between 0 to 20 </a:t>
            </a:r>
            <a:r>
              <a:rPr lang="en-US" dirty="0" smtClean="0"/>
              <a:t>international units </a:t>
            </a:r>
            <a:r>
              <a:rPr lang="en-US" dirty="0" smtClean="0"/>
              <a:t>of Vitamin A in them, which means the items have a low content of Vitamin C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Sample t-test: Vitamin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Hypothesis:</a:t>
            </a:r>
          </a:p>
          <a:p>
            <a:pPr lvl="1"/>
            <a:r>
              <a:rPr lang="en-US" dirty="0" smtClean="0"/>
              <a:t>Ho: µ = 4.9715 (units)</a:t>
            </a:r>
          </a:p>
          <a:p>
            <a:pPr lvl="1"/>
            <a:r>
              <a:rPr lang="en-US" dirty="0" smtClean="0"/>
              <a:t>Ha: µ &gt; 4.9715 (units)</a:t>
            </a:r>
          </a:p>
          <a:p>
            <a:r>
              <a:rPr lang="en-US" dirty="0" smtClean="0"/>
              <a:t>Conditions: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Randomization  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Population ≥ 10n  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Normal population or n ≥ 30  	</a:t>
            </a:r>
          </a:p>
          <a:p>
            <a:pPr marL="1097280" lvl="2" indent="-457200"/>
            <a:r>
              <a:rPr lang="en-US" dirty="0" smtClean="0"/>
              <a:t>Checked:</a:t>
            </a:r>
          </a:p>
          <a:p>
            <a:pPr marL="1371600" lvl="3" indent="-457200">
              <a:buFont typeface="+mj-lt"/>
              <a:buAutoNum type="arabicPeriod"/>
            </a:pPr>
            <a:r>
              <a:rPr lang="en-US" dirty="0" smtClean="0"/>
              <a:t>Sample is representative of population </a:t>
            </a:r>
          </a:p>
          <a:p>
            <a:pPr marL="1371600" lvl="3" indent="-457200">
              <a:buFont typeface="+mj-lt"/>
              <a:buAutoNum type="arabicPeriod"/>
            </a:pPr>
            <a:r>
              <a:rPr lang="en-US" dirty="0" smtClean="0"/>
              <a:t>n = 102 102 X 10 = 1020 There are more than 1,020 food items in Wegmans</a:t>
            </a:r>
          </a:p>
          <a:p>
            <a:pPr marL="1371600" lvl="3" indent="-457200">
              <a:buFont typeface="+mj-lt"/>
              <a:buAutoNum type="arabicPeriod"/>
            </a:pPr>
            <a:r>
              <a:rPr lang="en-US" dirty="0" smtClean="0"/>
              <a:t>n = 102 ≥ 30</a:t>
            </a:r>
          </a:p>
          <a:p>
            <a:endParaRPr lang="en-US" dirty="0"/>
          </a:p>
        </p:txBody>
      </p:sp>
      <p:pic>
        <p:nvPicPr>
          <p:cNvPr id="4" name="Picture 3" descr="C:\Users\Craig\AppData\Local\Microsoft\Windows\Temporary Internet Files\Content.IE5\4VNEX908\MC900432530[1]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5410200"/>
            <a:ext cx="381000" cy="22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Craig\AppData\Local\Microsoft\Windows\Temporary Internet Files\Content.IE5\4VNEX908\MC900432530[1]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5715000"/>
            <a:ext cx="381000" cy="22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Craig\AppData\Local\Microsoft\Windows\Temporary Internet Files\Content.IE5\4VNEX908\MC900432530[1]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4724400"/>
            <a:ext cx="381000" cy="22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Sample t-test: Vitamin A Cont.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conditions met, Student’s t distribution, 1 Sample t-test</a:t>
            </a:r>
          </a:p>
          <a:p>
            <a:r>
              <a:rPr lang="en-US" dirty="0" smtClean="0"/>
              <a:t>Mechanics: </a:t>
            </a:r>
          </a:p>
          <a:p>
            <a:pPr lvl="1"/>
            <a:r>
              <a:rPr lang="en-US" dirty="0" smtClean="0"/>
              <a:t>t =            = </a:t>
            </a:r>
            <a:r>
              <a:rPr lang="en-US" u="sng" dirty="0" smtClean="0"/>
              <a:t>3.53922 – 4.9715</a:t>
            </a:r>
            <a:r>
              <a:rPr lang="en-US" dirty="0" smtClean="0"/>
              <a:t> =  -1.024</a:t>
            </a:r>
          </a:p>
          <a:p>
            <a:pPr lvl="1">
              <a:buNone/>
            </a:pPr>
            <a:r>
              <a:rPr lang="en-US" dirty="0" smtClean="0"/>
              <a:t>                             1.39922</a:t>
            </a:r>
          </a:p>
          <a:p>
            <a:pPr lvl="1"/>
            <a:r>
              <a:rPr lang="en-US" dirty="0" smtClean="0"/>
              <a:t>P (t &gt; -1.024│df = 101) = 0.85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k</a:t>
            </a:r>
            <a:endParaRPr lang="en-US" dirty="0" smtClean="0"/>
          </a:p>
          <a:p>
            <a:r>
              <a:rPr lang="en-US" dirty="0" smtClean="0"/>
              <a:t>Conclusions:</a:t>
            </a:r>
          </a:p>
          <a:p>
            <a:pPr lvl="1"/>
            <a:r>
              <a:rPr lang="en-US" dirty="0" smtClean="0"/>
              <a:t>We fail to reject the Ho because the p-value of 0.85 is greater than the alpha equal to 0.05.</a:t>
            </a:r>
          </a:p>
          <a:p>
            <a:pPr lvl="1"/>
            <a:r>
              <a:rPr lang="en-US" dirty="0" smtClean="0"/>
              <a:t>We have sufficient evidence the true average Vitamin A content in Wegmans food items per serving is equal to 4.9715 units.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2667000"/>
            <a:ext cx="704850" cy="82867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3886200"/>
            <a:ext cx="828675" cy="342900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to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20000" cy="4873752"/>
          </a:xfrm>
        </p:spPr>
        <p:txBody>
          <a:bodyPr/>
          <a:lstStyle/>
          <a:p>
            <a:r>
              <a:rPr lang="en-US" dirty="0" smtClean="0"/>
              <a:t>From the 1 Sample t-tests we can conclude that the average Wegmans food item per serving </a:t>
            </a:r>
            <a:r>
              <a:rPr lang="en-US" b="1" dirty="0" smtClean="0"/>
              <a:t>contains</a:t>
            </a:r>
            <a:r>
              <a:rPr lang="en-US" dirty="0" smtClean="0"/>
              <a:t>...</a:t>
            </a:r>
            <a:endParaRPr lang="en-US" dirty="0" smtClean="0"/>
          </a:p>
          <a:p>
            <a:pPr lvl="1"/>
            <a:r>
              <a:rPr lang="en-US" dirty="0" smtClean="0"/>
              <a:t>the</a:t>
            </a:r>
            <a:r>
              <a:rPr lang="en-US" b="1" dirty="0" smtClean="0"/>
              <a:t> total fat</a:t>
            </a:r>
            <a:r>
              <a:rPr lang="en-US" dirty="0" smtClean="0"/>
              <a:t> RDI   </a:t>
            </a:r>
          </a:p>
          <a:p>
            <a:pPr lvl="1"/>
            <a:r>
              <a:rPr lang="en-US" dirty="0" smtClean="0"/>
              <a:t>the</a:t>
            </a:r>
            <a:r>
              <a:rPr lang="en-US" dirty="0" smtClean="0"/>
              <a:t> </a:t>
            </a:r>
            <a:r>
              <a:rPr lang="en-US" b="1" dirty="0" smtClean="0"/>
              <a:t>s</a:t>
            </a:r>
            <a:r>
              <a:rPr lang="en-US" b="1" dirty="0" smtClean="0"/>
              <a:t>odium</a:t>
            </a:r>
            <a:r>
              <a:rPr lang="en-US" dirty="0" smtClean="0"/>
              <a:t> RDI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smtClean="0"/>
              <a:t>Vitamin</a:t>
            </a:r>
            <a:r>
              <a:rPr lang="en-US" dirty="0" smtClean="0"/>
              <a:t> </a:t>
            </a:r>
            <a:r>
              <a:rPr lang="en-US" b="1" dirty="0" smtClean="0"/>
              <a:t>A</a:t>
            </a:r>
            <a:r>
              <a:rPr lang="en-US" dirty="0" smtClean="0"/>
              <a:t> </a:t>
            </a:r>
            <a:r>
              <a:rPr lang="en-US" dirty="0" smtClean="0"/>
              <a:t>RDI</a:t>
            </a:r>
            <a:endParaRPr lang="en-US" dirty="0" smtClean="0"/>
          </a:p>
          <a:p>
            <a:r>
              <a:rPr lang="en-US" dirty="0" smtClean="0"/>
              <a:t>The average Wegmans product does </a:t>
            </a:r>
            <a:r>
              <a:rPr lang="en-US" dirty="0" smtClean="0"/>
              <a:t>contain enough </a:t>
            </a:r>
            <a:r>
              <a:rPr lang="en-US" dirty="0" smtClean="0"/>
              <a:t>nutrition, as measured by total fat, sodium, and Vitamin A, </a:t>
            </a:r>
            <a:r>
              <a:rPr lang="en-US" dirty="0" smtClean="0"/>
              <a:t>to meet the FDA’s RDI </a:t>
            </a:r>
            <a:r>
              <a:rPr lang="en-US" dirty="0" smtClean="0"/>
              <a:t>values </a:t>
            </a:r>
          </a:p>
          <a:p>
            <a:r>
              <a:rPr lang="en-US" dirty="0" smtClean="0"/>
              <a:t>Wegmans is selling products that support good health to their customers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2050" name="Picture 2" descr="I:\Flashdrive\School\South Schoolwork\Senior Year 2010-1\APStat\imagesCA3LN1J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0"/>
            <a:ext cx="1600200" cy="1600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579438"/>
          </a:xfrm>
        </p:spPr>
        <p:txBody>
          <a:bodyPr/>
          <a:lstStyle/>
          <a:p>
            <a:r>
              <a:rPr lang="en-US" dirty="0" smtClean="0"/>
              <a:t>Bias/Error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838200"/>
            <a:ext cx="7772400" cy="5715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online list of products might not be representative of the entire store</a:t>
            </a:r>
          </a:p>
          <a:p>
            <a:r>
              <a:rPr lang="en-US" dirty="0" smtClean="0"/>
              <a:t>Online list might have online-only products and stores might have location-specific products</a:t>
            </a:r>
          </a:p>
          <a:p>
            <a:r>
              <a:rPr lang="en-US" dirty="0" smtClean="0"/>
              <a:t>People do not </a:t>
            </a:r>
            <a:r>
              <a:rPr lang="en-US" dirty="0" smtClean="0"/>
              <a:t>necessarily eat </a:t>
            </a:r>
            <a:r>
              <a:rPr lang="en-US" dirty="0" smtClean="0"/>
              <a:t>according to serving sizes</a:t>
            </a:r>
          </a:p>
          <a:p>
            <a:r>
              <a:rPr lang="en-US" dirty="0" smtClean="0"/>
              <a:t>When people are grocery shopping they do not buy random items</a:t>
            </a:r>
          </a:p>
          <a:p>
            <a:r>
              <a:rPr lang="en-US" dirty="0" smtClean="0"/>
              <a:t>Some foods might not be properly categorized</a:t>
            </a:r>
          </a:p>
          <a:p>
            <a:r>
              <a:rPr lang="en-US" dirty="0" smtClean="0"/>
              <a:t>RDI values are for people ages 4 and up</a:t>
            </a:r>
          </a:p>
          <a:p>
            <a:pPr lvl="1"/>
            <a:r>
              <a:rPr lang="en-US" dirty="0" smtClean="0"/>
              <a:t>Baby items should not have been included, so the sampling frame should have been different</a:t>
            </a:r>
          </a:p>
          <a:p>
            <a:r>
              <a:rPr lang="en-US" dirty="0" smtClean="0"/>
              <a:t>Spices and water should not have not been included in the sampling frame because they are not considered a nutritional serving </a:t>
            </a:r>
          </a:p>
          <a:p>
            <a:r>
              <a:rPr lang="en-US" dirty="0" smtClean="0"/>
              <a:t>Some </a:t>
            </a:r>
            <a:r>
              <a:rPr lang="en-US" dirty="0" smtClean="0"/>
              <a:t>nutritional values might not be </a:t>
            </a:r>
            <a:r>
              <a:rPr lang="en-US" dirty="0" smtClean="0"/>
              <a:t>labeled 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655638"/>
          </a:xfrm>
        </p:spPr>
        <p:txBody>
          <a:bodyPr/>
          <a:lstStyle/>
          <a:p>
            <a:r>
              <a:rPr lang="en-US" dirty="0" smtClean="0"/>
              <a:t>Personal Opinions/Conclusions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Picking a topic that was interesting and meaningful made this project easier</a:t>
            </a:r>
          </a:p>
          <a:p>
            <a:r>
              <a:rPr lang="en-US" dirty="0" smtClean="0"/>
              <a:t>Finding the samples took 8 hours because the website takes a long time to load, is difficult to navigate, and is not meant to use for sampling purposes</a:t>
            </a:r>
          </a:p>
          <a:p>
            <a:r>
              <a:rPr lang="en-US" dirty="0" smtClean="0"/>
              <a:t>We were surprised to find that our sampling data did meet the RDI values</a:t>
            </a:r>
          </a:p>
          <a:p>
            <a:pPr lvl="1"/>
            <a:r>
              <a:rPr lang="en-US" dirty="0" smtClean="0"/>
              <a:t>We thought the food would contain more fat and sodium and less Vitamin A</a:t>
            </a:r>
          </a:p>
          <a:p>
            <a:r>
              <a:rPr lang="en-US" dirty="0" smtClean="0"/>
              <a:t>We were surprised that the majority of our samples were foods we actually heard of</a:t>
            </a:r>
          </a:p>
          <a:p>
            <a:r>
              <a:rPr lang="en-US" dirty="0" smtClean="0"/>
              <a:t>People don’t eat based on a stratified sample; their diets are strongly biased</a:t>
            </a:r>
          </a:p>
          <a:p>
            <a:r>
              <a:rPr lang="en-US" dirty="0" smtClean="0"/>
              <a:t>If people ate our stratified sample, they would be healthier</a:t>
            </a:r>
          </a:p>
          <a:p>
            <a:r>
              <a:rPr lang="en-US" dirty="0" smtClean="0"/>
              <a:t>Food is only one of many factors affecting health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Question: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5000" dirty="0" smtClean="0"/>
              <a:t>Does the average Wegmans product contain enough nutrition* to meet the FDA’s RDI values? </a:t>
            </a:r>
          </a:p>
          <a:p>
            <a:pPr>
              <a:buNone/>
            </a:pPr>
            <a:r>
              <a:rPr lang="en-US" dirty="0" smtClean="0"/>
              <a:t>*Testing </a:t>
            </a:r>
            <a:r>
              <a:rPr lang="en-US" dirty="0" smtClean="0"/>
              <a:t>T</a:t>
            </a:r>
            <a:r>
              <a:rPr lang="en-US" dirty="0" smtClean="0"/>
              <a:t>otal </a:t>
            </a:r>
            <a:r>
              <a:rPr lang="en-US" dirty="0" smtClean="0"/>
              <a:t>F</a:t>
            </a:r>
            <a:r>
              <a:rPr lang="en-US" dirty="0" smtClean="0"/>
              <a:t>at</a:t>
            </a:r>
            <a:r>
              <a:rPr lang="en-US" dirty="0" smtClean="0"/>
              <a:t>, </a:t>
            </a:r>
            <a:r>
              <a:rPr lang="en-US" dirty="0" smtClean="0"/>
              <a:t>S</a:t>
            </a:r>
            <a:r>
              <a:rPr lang="en-US" dirty="0" smtClean="0"/>
              <a:t>odium</a:t>
            </a:r>
            <a:r>
              <a:rPr lang="en-US" dirty="0" smtClean="0"/>
              <a:t>, and Vitamin A content  </a:t>
            </a:r>
          </a:p>
          <a:p>
            <a:endParaRPr lang="en-US" dirty="0"/>
          </a:p>
        </p:txBody>
      </p:sp>
      <p:pic>
        <p:nvPicPr>
          <p:cNvPr id="4" name="Picture 6" descr="http://www.wegmans.com/prodimg/557/200/077890633557.jpg"/>
          <p:cNvPicPr>
            <a:picLocks noChangeAspect="1" noChangeArrowheads="1"/>
          </p:cNvPicPr>
          <p:nvPr/>
        </p:nvPicPr>
        <p:blipFill>
          <a:blip r:embed="rId2" cstate="print"/>
          <a:srcRect l="28929" r="29987"/>
          <a:stretch>
            <a:fillRect/>
          </a:stretch>
        </p:blipFill>
        <p:spPr bwMode="auto">
          <a:xfrm>
            <a:off x="6629400" y="685800"/>
            <a:ext cx="1981200" cy="482223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Flashdrive\School\South Schoolwork\Senior Year 2010-1\APStat\biz_090407_db_wegma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276600"/>
            <a:ext cx="5943600" cy="340766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and Answer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 you believe the food you </a:t>
            </a:r>
            <a:r>
              <a:rPr lang="en-US" dirty="0" smtClean="0"/>
              <a:t>eat </a:t>
            </a:r>
            <a:r>
              <a:rPr lang="en-US" dirty="0" smtClean="0"/>
              <a:t>meets RDI values?</a:t>
            </a:r>
          </a:p>
          <a:p>
            <a:r>
              <a:rPr lang="en-US" dirty="0" smtClean="0"/>
              <a:t>Should companies be required to tell people more about their food or should consumers be held responsible for what they eat?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ay's Potato Chips, Class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429000"/>
            <a:ext cx="2438400" cy="2438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 The Nutritional Information!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total fat in grams for a 1 oz. bag of Lay’s Potato Chips, Classic?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1 gram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5 grams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10 grams 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14 grams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Answer: The total fat is C. 10 grams, which is 16% of your RDI value for total fat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wegmans.com/prodimg/517/500/0510000125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657600"/>
            <a:ext cx="2628900" cy="26289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 The Nutritional Information!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the sodium content in milligrams for  a serving of 0.5 cup of Campbell’s Condensed Chicken Noodle Soup?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700 milligrams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800 milligrams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880 milligrams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890 milligrams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Answer: The sodium content is D. 890 milligrams, which is 37% of your RDI for sodium  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Granny Smith App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505200"/>
            <a:ext cx="2514600" cy="2514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 The Nutritional Information!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the Vitamin A content for 1 large, raw (8 oz.) Granny Smith Apple?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2%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5%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10%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13%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Answer: The Vitamin A content is A. 2%, which is 2% of your RDI for Vitamin A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Baba Ghanou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276600"/>
            <a:ext cx="3124200" cy="3124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 The Nutritional Information! Challenge Question!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the calorie content for 2 tablespoons of Baba </a:t>
            </a:r>
            <a:r>
              <a:rPr lang="en-US" dirty="0" err="1" smtClean="0"/>
              <a:t>Ghanouj</a:t>
            </a:r>
            <a:r>
              <a:rPr lang="en-US" dirty="0" smtClean="0"/>
              <a:t>?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110 calories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120 calories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150 calories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200 calories</a:t>
            </a:r>
          </a:p>
          <a:p>
            <a:pPr marL="457200" indent="-457200">
              <a:buFont typeface="+mj-lt"/>
              <a:buAutoNum type="alphaUcPeriod"/>
            </a:pPr>
            <a:endParaRPr lang="en-US" dirty="0" smtClean="0"/>
          </a:p>
          <a:p>
            <a:pPr marL="457200" indent="-457200">
              <a:buFont typeface="+mj-lt"/>
              <a:buAutoNum type="alphaUcPeriod"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Answer: The calorie content is A. 110 calories, which is 4% of your RDI for calories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609600"/>
          </a:xfrm>
        </p:spPr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914400"/>
            <a:ext cx="7467600" cy="5943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Use </a:t>
            </a:r>
            <a:r>
              <a:rPr lang="en-US" dirty="0" smtClean="0"/>
              <a:t>Wegmans online product list as sampling frame</a:t>
            </a:r>
          </a:p>
          <a:p>
            <a:pPr lvl="1"/>
            <a:r>
              <a:rPr lang="en-US" dirty="0" smtClean="0"/>
              <a:t>This list is common to all Wegmans</a:t>
            </a:r>
          </a:p>
          <a:p>
            <a:pPr lvl="1"/>
            <a:r>
              <a:rPr lang="en-US" dirty="0" smtClean="0"/>
              <a:t>Exclude non-edible products</a:t>
            </a:r>
          </a:p>
          <a:p>
            <a:r>
              <a:rPr lang="en-US" dirty="0" smtClean="0"/>
              <a:t>Take stratified sample of 102 products by department</a:t>
            </a:r>
          </a:p>
          <a:p>
            <a:pPr lvl="1"/>
            <a:r>
              <a:rPr lang="en-US" dirty="0" smtClean="0"/>
              <a:t>Determine what percentage of all edible products are in each department</a:t>
            </a:r>
          </a:p>
          <a:p>
            <a:pPr lvl="1"/>
            <a:r>
              <a:rPr lang="en-US" dirty="0" smtClean="0"/>
              <a:t>Take SRS within each department </a:t>
            </a:r>
          </a:p>
          <a:p>
            <a:pPr lvl="2"/>
            <a:r>
              <a:rPr lang="en-US" dirty="0" smtClean="0"/>
              <a:t>Products already numbered in each dept.</a:t>
            </a:r>
          </a:p>
          <a:p>
            <a:pPr lvl="2"/>
            <a:r>
              <a:rPr lang="en-US" dirty="0" smtClean="0"/>
              <a:t>Generate random numbers on TI-84</a:t>
            </a:r>
          </a:p>
          <a:p>
            <a:pPr lvl="3"/>
            <a:r>
              <a:rPr lang="en-US" dirty="0" smtClean="0"/>
              <a:t>Ex: Dairy contains 1693 products, about 7% of population  (7/102), so we use </a:t>
            </a:r>
            <a:r>
              <a:rPr lang="en-US" dirty="0" err="1" smtClean="0"/>
              <a:t>randInt</a:t>
            </a:r>
            <a:r>
              <a:rPr lang="en-US" dirty="0" smtClean="0"/>
              <a:t>(1,1693,7) to generate 7 random products</a:t>
            </a:r>
          </a:p>
          <a:p>
            <a:pPr lvl="2"/>
            <a:r>
              <a:rPr lang="en-US" dirty="0" smtClean="0"/>
              <a:t>Locate products in online list</a:t>
            </a:r>
          </a:p>
          <a:p>
            <a:pPr lvl="2"/>
            <a:r>
              <a:rPr lang="en-US" dirty="0" smtClean="0"/>
              <a:t>Record products’ nutritional </a:t>
            </a:r>
            <a:r>
              <a:rPr lang="en-US" dirty="0" smtClean="0"/>
              <a:t>info per serving: calories</a:t>
            </a:r>
            <a:r>
              <a:rPr lang="en-US" dirty="0" smtClean="0"/>
              <a:t>, total fat, sodium, total carbohydrates, sugar, protein, and Vitamin </a:t>
            </a:r>
            <a:r>
              <a:rPr lang="en-US" dirty="0" smtClean="0"/>
              <a:t>A</a:t>
            </a:r>
          </a:p>
          <a:p>
            <a:r>
              <a:rPr lang="en-US" dirty="0" smtClean="0"/>
              <a:t>We entered our data into Fathom and created the appropriate histograms and tests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Was founded in 1916 by John and Walter Wegman</a:t>
            </a:r>
          </a:p>
          <a:p>
            <a:r>
              <a:rPr lang="en-US" dirty="0" smtClean="0"/>
              <a:t>More than 75 stores spread across New York, Pennsylvania, New Jersey, Virginia and Maryland</a:t>
            </a:r>
          </a:p>
          <a:p>
            <a:r>
              <a:rPr lang="en-US" dirty="0" smtClean="0"/>
              <a:t>Plans to open a store in Massachusetts this year</a:t>
            </a:r>
          </a:p>
          <a:p>
            <a:r>
              <a:rPr lang="en-US" dirty="0" smtClean="0"/>
              <a:t>Most Wegmans stores are the “superstore” or “</a:t>
            </a:r>
            <a:r>
              <a:rPr lang="en-US" dirty="0" err="1" smtClean="0"/>
              <a:t>megamarket</a:t>
            </a:r>
            <a:r>
              <a:rPr lang="en-US" dirty="0" smtClean="0"/>
              <a:t>” type, which includes a large area with large variety of foods aimed at an upscale market and the Market-Café in store dining areas</a:t>
            </a:r>
          </a:p>
          <a:p>
            <a:r>
              <a:rPr lang="en-US" dirty="0" smtClean="0"/>
              <a:t>In 1979, Wegmans began branding their own products offering basic commodities with a lower price than the national brands</a:t>
            </a:r>
          </a:p>
          <a:p>
            <a:r>
              <a:rPr lang="en-US" dirty="0" smtClean="0"/>
              <a:t>In 1992, it started a line of health products called "Food You Feel Good About" </a:t>
            </a:r>
          </a:p>
          <a:p>
            <a:r>
              <a:rPr lang="en-US" dirty="0" smtClean="0"/>
              <a:t>The next sub-brand launched was "Italian Classics" </a:t>
            </a:r>
          </a:p>
          <a:p>
            <a:r>
              <a:rPr lang="en-US" dirty="0" smtClean="0"/>
              <a:t>In 1995, Wegmans introduced its imported pastas, canned tomatoes, olive oils, etc</a:t>
            </a:r>
          </a:p>
          <a:p>
            <a:r>
              <a:rPr lang="en-US" dirty="0" smtClean="0"/>
              <a:t>In 2002, Wegmans launched its own line of organic products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3314" name="Picture 2" descr="File:WegmansBROWNnameonly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2778" r="5556"/>
          <a:stretch>
            <a:fillRect/>
          </a:stretch>
        </p:blipFill>
        <p:spPr bwMode="auto">
          <a:xfrm>
            <a:off x="3352800" y="838200"/>
            <a:ext cx="2514600" cy="6705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on Human Nutrition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People require energy to function</a:t>
            </a:r>
          </a:p>
          <a:p>
            <a:pPr lvl="1"/>
            <a:r>
              <a:rPr lang="en-US" dirty="0" smtClean="0"/>
              <a:t>This energy comes in the form of food</a:t>
            </a:r>
          </a:p>
          <a:p>
            <a:pPr lvl="1"/>
            <a:r>
              <a:rPr lang="en-US" dirty="0" smtClean="0"/>
              <a:t>When people eat then digest, the energy stored in the food is converted into chemical energy, which is then used or stored in the body  </a:t>
            </a:r>
          </a:p>
          <a:p>
            <a:r>
              <a:rPr lang="en-US" dirty="0" smtClean="0"/>
              <a:t>Specific nutrients are absorbed by the body to maintain proper functioning</a:t>
            </a:r>
          </a:p>
          <a:p>
            <a:pPr lvl="1"/>
            <a:r>
              <a:rPr lang="en-US" dirty="0" smtClean="0"/>
              <a:t> 7 Basic nutrients: carbohydrates (includes sugars), proteins, </a:t>
            </a:r>
            <a:r>
              <a:rPr lang="en-US" b="1" dirty="0" smtClean="0"/>
              <a:t>fats</a:t>
            </a:r>
            <a:r>
              <a:rPr lang="en-US" dirty="0" smtClean="0"/>
              <a:t>, vitamins (includes </a:t>
            </a:r>
            <a:r>
              <a:rPr lang="en-US" b="1" dirty="0" smtClean="0"/>
              <a:t>Vitamin A</a:t>
            </a:r>
            <a:r>
              <a:rPr lang="en-US" dirty="0" smtClean="0"/>
              <a:t>), minerals (includes </a:t>
            </a:r>
            <a:r>
              <a:rPr lang="en-US" b="1" dirty="0" smtClean="0"/>
              <a:t>sodium</a:t>
            </a:r>
            <a:r>
              <a:rPr lang="en-US" dirty="0" smtClean="0"/>
              <a:t>), fiber, water</a:t>
            </a:r>
          </a:p>
          <a:p>
            <a:r>
              <a:rPr lang="en-US" dirty="0" smtClean="0"/>
              <a:t>Deficiencies in specific nutrients cause illnesses</a:t>
            </a:r>
          </a:p>
          <a:p>
            <a:r>
              <a:rPr lang="en-US" dirty="0" smtClean="0"/>
              <a:t>Chronic consumption of excessive nutrients like fat and sodium cause illnesses like obesity 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on The Recommended Daily Intake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Recommended Daily Intake (RDI) is the amount of a nutrient per day the FDA claims is sufficient for about 98% of the US population</a:t>
            </a:r>
          </a:p>
          <a:p>
            <a:r>
              <a:rPr lang="en-US" dirty="0" smtClean="0"/>
              <a:t>The Daily Value (DV) included on nutrition labels tells how much of a nutrient is in one serving of a product, and the % Daily Value is the DV as a percentage of the RDI</a:t>
            </a:r>
          </a:p>
          <a:p>
            <a:pPr lvl="1"/>
            <a:r>
              <a:rPr lang="en-US" dirty="0" smtClean="0"/>
              <a:t>The %DV makes it easier for people to fill their RDI quota   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RDI Values of 8 Macronutrients</a:t>
            </a:r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495800" y="2362200"/>
          <a:ext cx="3200400" cy="3867930"/>
        </p:xfrm>
        <a:graphic>
          <a:graphicData uri="http://schemas.openxmlformats.org/drawingml/2006/table">
            <a:tbl>
              <a:tblPr/>
              <a:tblGrid>
                <a:gridCol w="1066800"/>
                <a:gridCol w="1066800"/>
                <a:gridCol w="1066800"/>
              </a:tblGrid>
              <a:tr h="164544">
                <a:tc>
                  <a:txBody>
                    <a:bodyPr/>
                    <a:lstStyle/>
                    <a:p>
                      <a:r>
                        <a:rPr lang="en-US" sz="1200" dirty="0"/>
                        <a:t>Nutrient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Unit of Measure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Daily Values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4544">
                <a:tc>
                  <a:txBody>
                    <a:bodyPr/>
                    <a:lstStyle/>
                    <a:p>
                      <a:r>
                        <a:rPr lang="en-US" sz="1200"/>
                        <a:t>Total Fat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grams (g)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65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2293">
                <a:tc>
                  <a:txBody>
                    <a:bodyPr/>
                    <a:lstStyle/>
                    <a:p>
                      <a:r>
                        <a:rPr lang="en-US" sz="1200"/>
                        <a:t>  Saturated fatty acids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grams (g)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20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4544">
                <a:tc>
                  <a:txBody>
                    <a:bodyPr/>
                    <a:lstStyle/>
                    <a:p>
                      <a:r>
                        <a:rPr lang="en-US" sz="1200"/>
                        <a:t>Cholesterol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milligrams (mg)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300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4544">
                <a:tc>
                  <a:txBody>
                    <a:bodyPr/>
                    <a:lstStyle/>
                    <a:p>
                      <a:r>
                        <a:rPr lang="en-US" sz="1200"/>
                        <a:t>Sodium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milligrams (mg)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2400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4544">
                <a:tc>
                  <a:txBody>
                    <a:bodyPr/>
                    <a:lstStyle/>
                    <a:p>
                      <a:r>
                        <a:rPr lang="en-US" sz="1200"/>
                        <a:t>Potassium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milligrams (mg)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3500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2293">
                <a:tc>
                  <a:txBody>
                    <a:bodyPr/>
                    <a:lstStyle/>
                    <a:p>
                      <a:r>
                        <a:rPr lang="en-US" sz="1200"/>
                        <a:t>Total carbohydrate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grams (g)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300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4544">
                <a:tc>
                  <a:txBody>
                    <a:bodyPr/>
                    <a:lstStyle/>
                    <a:p>
                      <a:r>
                        <a:rPr lang="en-US" sz="1200"/>
                        <a:t>  Fiber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grams (g)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25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4544">
                <a:tc>
                  <a:txBody>
                    <a:bodyPr/>
                    <a:lstStyle/>
                    <a:p>
                      <a:r>
                        <a:rPr lang="en-US" sz="1200"/>
                        <a:t>Protein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grams (g)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50 </a:t>
                      </a:r>
                    </a:p>
                  </a:txBody>
                  <a:tcPr marL="62485" marR="62485" marT="62485" marB="624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on Nutrition Labeling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1828800" y="1676400"/>
            <a:ext cx="5257800" cy="48737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1990, the FDA introduced the controversial Nutrition Labeling and Education Act, requiring companies to mark their food products with the “Nutrition Information” label, becoming effective in May 1994. </a:t>
            </a:r>
          </a:p>
          <a:p>
            <a:pPr lvl="0">
              <a:defRPr/>
            </a:pPr>
            <a:r>
              <a:rPr lang="en-US" dirty="0" smtClean="0"/>
              <a:t>Now called “Nutrition Facts,” the label requires a product’s DVs and %DVs to be visibly displayed on the product’s packaging</a:t>
            </a:r>
          </a:p>
          <a:p>
            <a:pPr marL="7315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en-US" sz="2400" dirty="0" smtClean="0"/>
              <a:t>Calories, fat content, protein, vitamins, and other DVs are included  </a:t>
            </a:r>
          </a:p>
          <a:p>
            <a:endParaRPr lang="en-US" dirty="0"/>
          </a:p>
        </p:txBody>
      </p:sp>
      <p:pic>
        <p:nvPicPr>
          <p:cNvPr id="7" name="Picture 2" descr="http://losethebellyjelly.com/wp-content/uploads/2010/02/food_labe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4813461"/>
            <a:ext cx="2057400" cy="2044540"/>
          </a:xfrm>
          <a:prstGeom prst="rect">
            <a:avLst/>
          </a:prstGeom>
          <a:noFill/>
        </p:spPr>
      </p:pic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0" y="1524001"/>
          <a:ext cx="1828800" cy="5334000"/>
        </p:xfrm>
        <a:graphic>
          <a:graphicData uri="http://schemas.openxmlformats.org/presentationml/2006/ole">
            <p:oleObj spid="_x0000_s4098" name="Acrobat Document" r:id="rId4" imgW="2743200" imgH="6172200" progId="AcroExch.Document.7">
              <p:embed/>
            </p:oleObj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Fat (g) </a:t>
            </a:r>
            <a:r>
              <a:rPr lang="en-US" dirty="0" smtClean="0"/>
              <a:t>Per Serving </a:t>
            </a:r>
            <a:r>
              <a:rPr lang="en-US" dirty="0" smtClean="0"/>
              <a:t>Vs</a:t>
            </a:r>
            <a:r>
              <a:rPr lang="en-US" dirty="0" smtClean="0"/>
              <a:t>. Frequency in Sample Histogram</a:t>
            </a:r>
            <a:endParaRPr lang="en-US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8600" y="1600200"/>
            <a:ext cx="3886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Right skewed</a:t>
            </a:r>
          </a:p>
          <a:p>
            <a:r>
              <a:rPr lang="en-US" dirty="0" err="1" smtClean="0"/>
              <a:t>Unimodal</a:t>
            </a:r>
            <a:endParaRPr lang="en-US" dirty="0" smtClean="0"/>
          </a:p>
          <a:p>
            <a:r>
              <a:rPr lang="en-US" dirty="0" smtClean="0"/>
              <a:t>Mean is 3.95012 </a:t>
            </a:r>
            <a:r>
              <a:rPr lang="en-US" dirty="0" smtClean="0"/>
              <a:t>grams, which is a low fat content</a:t>
            </a:r>
            <a:endParaRPr lang="en-US" dirty="0" smtClean="0"/>
          </a:p>
          <a:p>
            <a:r>
              <a:rPr lang="en-US" dirty="0" smtClean="0"/>
              <a:t>Range is from 0 to 18 </a:t>
            </a:r>
            <a:r>
              <a:rPr lang="en-US" dirty="0" smtClean="0"/>
              <a:t>grams, which means some products have a low fat content and some have a high fat content</a:t>
            </a:r>
            <a:endParaRPr lang="en-US" dirty="0" smtClean="0"/>
          </a:p>
          <a:p>
            <a:r>
              <a:rPr lang="en-US" dirty="0" smtClean="0"/>
              <a:t>A lot of items we sampled have between 0 to 2 grams of fat in them, which means </a:t>
            </a:r>
            <a:r>
              <a:rPr lang="en-US" dirty="0" smtClean="0"/>
              <a:t>the items have a low fat content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Sample t-test: Fat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Hypothesis:</a:t>
            </a:r>
          </a:p>
          <a:p>
            <a:pPr lvl="1"/>
            <a:r>
              <a:rPr lang="en-US" dirty="0" smtClean="0"/>
              <a:t>Ho: µ = 4.0393  (grams of fat)</a:t>
            </a:r>
          </a:p>
          <a:p>
            <a:pPr lvl="1"/>
            <a:r>
              <a:rPr lang="en-US" dirty="0" smtClean="0"/>
              <a:t>Ha: µ &lt; 4.0393 (grams of fat)</a:t>
            </a:r>
          </a:p>
          <a:p>
            <a:r>
              <a:rPr lang="en-US" dirty="0" smtClean="0"/>
              <a:t>Conditions: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Randomization  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Population ≥ 10n  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Normal population or n ≥ 30  	</a:t>
            </a:r>
          </a:p>
          <a:p>
            <a:pPr marL="1097280" lvl="2" indent="-457200"/>
            <a:r>
              <a:rPr lang="en-US" dirty="0" smtClean="0"/>
              <a:t>Checked:</a:t>
            </a:r>
          </a:p>
          <a:p>
            <a:pPr marL="1371600" lvl="3" indent="-457200">
              <a:buFont typeface="+mj-lt"/>
              <a:buAutoNum type="arabicPeriod"/>
            </a:pPr>
            <a:r>
              <a:rPr lang="en-US" dirty="0" smtClean="0"/>
              <a:t>Sample is representative of population </a:t>
            </a:r>
          </a:p>
          <a:p>
            <a:pPr marL="1371600" lvl="3" indent="-457200">
              <a:buFont typeface="+mj-lt"/>
              <a:buAutoNum type="arabicPeriod"/>
            </a:pPr>
            <a:r>
              <a:rPr lang="en-US" dirty="0" smtClean="0"/>
              <a:t>n = 102 102 X 10 = 1020 There are more than 1,020 food items in Wegmans </a:t>
            </a:r>
          </a:p>
          <a:p>
            <a:pPr marL="1371600" lvl="3" indent="-457200">
              <a:buFont typeface="+mj-lt"/>
              <a:buAutoNum type="arabicPeriod"/>
            </a:pPr>
            <a:r>
              <a:rPr lang="en-US" dirty="0" smtClean="0"/>
              <a:t>n = 102 ≥ 30</a:t>
            </a:r>
          </a:p>
          <a:p>
            <a:pPr marL="1371600" lvl="3" indent="-45720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4775" cy="190500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04775" cy="190500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04775" cy="190500"/>
          </a:xfrm>
          <a:prstGeom prst="rect">
            <a:avLst/>
          </a:prstGeom>
          <a:noFill/>
        </p:spPr>
      </p:pic>
      <p:pic>
        <p:nvPicPr>
          <p:cNvPr id="10" name="Picture 9" descr="C:\Users\Craig\AppData\Local\Microsoft\Windows\Temporary Internet Files\Content.IE5\4VNEX908\MC900432530[1]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5715000"/>
            <a:ext cx="381000" cy="22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:\Users\Craig\AppData\Local\Microsoft\Windows\Temporary Internet Files\Content.IE5\4VNEX908\MC900432530[1]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5410200"/>
            <a:ext cx="381000" cy="22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:\Users\Craig\AppData\Local\Microsoft\Windows\Temporary Internet Files\Content.IE5\4VNEX908\MC900432530[1]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724400"/>
            <a:ext cx="381000" cy="22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925</TotalTime>
  <Words>1831</Words>
  <Application>Microsoft Office PowerPoint</Application>
  <PresentationFormat>On-screen Show (4:3)</PresentationFormat>
  <Paragraphs>224</Paragraphs>
  <Slides>24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Oriel</vt:lpstr>
      <vt:lpstr>Adobe Acrobat Document</vt:lpstr>
      <vt:lpstr>The Grocery Store and You: Is Your Food Healthy?</vt:lpstr>
      <vt:lpstr>Question:</vt:lpstr>
      <vt:lpstr>Procedure</vt:lpstr>
      <vt:lpstr>Background on </vt:lpstr>
      <vt:lpstr>Background on Human Nutrition</vt:lpstr>
      <vt:lpstr>Background on The Recommended Daily Intake </vt:lpstr>
      <vt:lpstr>Background on Nutrition Labeling</vt:lpstr>
      <vt:lpstr>Total Fat (g) Per Serving Vs. Frequency in Sample Histogram</vt:lpstr>
      <vt:lpstr>1 Sample t-test: Fat</vt:lpstr>
      <vt:lpstr>1 Sample t-test: Fat Cont.</vt:lpstr>
      <vt:lpstr>Sodium (mg) Per Serving Vs. Frequency in Sample Histogram   </vt:lpstr>
      <vt:lpstr>1 Sample t-test : Sodium</vt:lpstr>
      <vt:lpstr>1 Sample t-test: Sodium Cont.</vt:lpstr>
      <vt:lpstr>Vitamin A (International units) Per Serving Vs. Frequency of  Vitamin A in Sample Histogram</vt:lpstr>
      <vt:lpstr>1 Sample t-test: Vitamin A</vt:lpstr>
      <vt:lpstr>1 Sample t-test: Vitamin A Cont. </vt:lpstr>
      <vt:lpstr>Application to Population</vt:lpstr>
      <vt:lpstr>Bias/Error</vt:lpstr>
      <vt:lpstr>Personal Opinions/Conclusions</vt:lpstr>
      <vt:lpstr>Question and Answer Session</vt:lpstr>
      <vt:lpstr>Guess The Nutritional Information!</vt:lpstr>
      <vt:lpstr>Guess The Nutritional Information!</vt:lpstr>
      <vt:lpstr>Guess The Nutritional Information!</vt:lpstr>
      <vt:lpstr>Guess The Nutritional Information! Challenge Question!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Stefanie</dc:creator>
  <cp:lastModifiedBy>Stefanie</cp:lastModifiedBy>
  <cp:revision>81</cp:revision>
  <dcterms:created xsi:type="dcterms:W3CDTF">2011-01-02T01:20:53Z</dcterms:created>
  <dcterms:modified xsi:type="dcterms:W3CDTF">2011-01-10T00:55:06Z</dcterms:modified>
</cp:coreProperties>
</file>